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41" r:id="rId52"/>
    <p:sldId id="337" r:id="rId53"/>
    <p:sldId id="343" r:id="rId54"/>
    <p:sldId id="338" r:id="rId55"/>
    <p:sldId id="339" r:id="rId56"/>
    <p:sldId id="344" r:id="rId57"/>
    <p:sldId id="345" r:id="rId58"/>
    <p:sldId id="346" r:id="rId59"/>
    <p:sldId id="347" r:id="rId60"/>
    <p:sldId id="348" r:id="rId61"/>
    <p:sldId id="349" r:id="rId62"/>
    <p:sldId id="350" r:id="rId63"/>
    <p:sldId id="353" r:id="rId64"/>
    <p:sldId id="354" r:id="rId65"/>
    <p:sldId id="351" r:id="rId66"/>
    <p:sldId id="352" r:id="rId67"/>
    <p:sldId id="355" r:id="rId68"/>
    <p:sldId id="356" r:id="rId69"/>
    <p:sldId id="357" r:id="rId70"/>
    <p:sldId id="358" r:id="rId71"/>
    <p:sldId id="365" r:id="rId72"/>
    <p:sldId id="366" r:id="rId73"/>
    <p:sldId id="364" r:id="rId74"/>
    <p:sldId id="359" r:id="rId75"/>
    <p:sldId id="360" r:id="rId76"/>
    <p:sldId id="361" r:id="rId77"/>
    <p:sldId id="362" r:id="rId78"/>
    <p:sldId id="363" r:id="rId79"/>
    <p:sldId id="368" r:id="rId80"/>
    <p:sldId id="369" r:id="rId81"/>
    <p:sldId id="370" r:id="rId82"/>
    <p:sldId id="371" r:id="rId83"/>
    <p:sldId id="372" r:id="rId84"/>
    <p:sldId id="29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02/01/2018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02/01/2018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Current methods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9" y="281033"/>
            <a:ext cx="5125941" cy="3139321"/>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en-GB" dirty="0" err="1"/>
              <a:t>PyTorch</a:t>
            </a:r>
            <a:r>
              <a:rPr lang="en-GB" dirty="0"/>
              <a:t>, Caffe2Go (if required)</a:t>
            </a:r>
          </a:p>
          <a:p>
            <a:pPr marL="800100" lvl="1" indent="-342900">
              <a:buFont typeface="Arial" panose="020B0604020202020204" pitchFamily="34" charset="0"/>
              <a:buChar char="•"/>
            </a:pPr>
            <a:r>
              <a:rPr lang="en-GB" dirty="0"/>
              <a:t>Visual Studio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021951" y="186439"/>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8" name="Suorakulmio 7">
            <a:extLst>
              <a:ext uri="{FF2B5EF4-FFF2-40B4-BE49-F238E27FC236}">
                <a16:creationId xmlns:a16="http://schemas.microsoft.com/office/drawing/2014/main" id="{5D9213B2-1FB9-44F9-BFA7-EBE94AC1694F}"/>
              </a:ext>
            </a:extLst>
          </p:cNvPr>
          <p:cNvSpPr/>
          <p:nvPr/>
        </p:nvSpPr>
        <p:spPr>
          <a:xfrm>
            <a:off x="7953836" y="56204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p:txBody>
      </p:sp>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express </a:t>
            </a:r>
            <a:r>
              <a:rPr lang="fi-FI" sz="1600" dirty="0" err="1">
                <a:solidFill>
                  <a:srgbClr val="FF0000"/>
                </a:solidFill>
              </a:rPr>
              <a:t>appearance</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Mean</a:t>
            </a:r>
            <a:r>
              <a:rPr lang="fi-FI" sz="1600" dirty="0">
                <a:solidFill>
                  <a:srgbClr val="FF0000"/>
                </a:solidFill>
              </a:rPr>
              <a:t> </a:t>
            </a:r>
            <a:r>
              <a:rPr lang="fi-FI" sz="1600" dirty="0" err="1">
                <a:solidFill>
                  <a:srgbClr val="FF0000"/>
                </a:solidFill>
              </a:rPr>
              <a:t>rgb</a:t>
            </a:r>
            <a:r>
              <a:rPr lang="fi-FI" sz="1600" dirty="0">
                <a:solidFill>
                  <a:srgbClr val="FF0000"/>
                </a:solidFill>
              </a:rPr>
              <a:t> </a:t>
            </a:r>
            <a:r>
              <a:rPr lang="fi-FI" sz="1600" dirty="0" err="1">
                <a:solidFill>
                  <a:srgbClr val="FF0000"/>
                </a:solidFill>
              </a:rPr>
              <a:t>histogram</a:t>
            </a:r>
            <a:r>
              <a:rPr lang="fi-FI" sz="1600" dirty="0">
                <a:solidFill>
                  <a:srgbClr val="FF0000"/>
                </a:solidFill>
              </a:rPr>
              <a:t> (3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Histogram</a:t>
            </a:r>
            <a:r>
              <a:rPr lang="fi-FI" sz="1600" dirty="0">
                <a:solidFill>
                  <a:srgbClr val="FF0000"/>
                </a:solidFill>
              </a:rPr>
              <a:t> of </a:t>
            </a:r>
            <a:r>
              <a:rPr lang="fi-FI" sz="1600" dirty="0" err="1">
                <a:solidFill>
                  <a:srgbClr val="FF0000"/>
                </a:solidFill>
              </a:rPr>
              <a:t>gradients</a:t>
            </a:r>
            <a:r>
              <a:rPr lang="fi-FI" sz="1600" dirty="0">
                <a:solidFill>
                  <a:srgbClr val="FF0000"/>
                </a:solidFill>
              </a:rPr>
              <a:t> (8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Other</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60426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7124002"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Instead</a:t>
            </a:r>
            <a:r>
              <a:rPr lang="fi-FI" sz="1600" dirty="0">
                <a:solidFill>
                  <a:srgbClr val="FF0000"/>
                </a:solidFill>
              </a:rPr>
              <a:t> of </a:t>
            </a:r>
            <a:r>
              <a:rPr lang="fi-FI" sz="1600" dirty="0" err="1">
                <a:solidFill>
                  <a:srgbClr val="FF0000"/>
                </a:solidFill>
              </a:rPr>
              <a:t>deleting</a:t>
            </a:r>
            <a:r>
              <a:rPr lang="fi-FI" sz="1600" dirty="0">
                <a:solidFill>
                  <a:srgbClr val="FF0000"/>
                </a:solidFill>
              </a:rPr>
              <a:t> an image </a:t>
            </a:r>
            <a:r>
              <a:rPr lang="fi-FI" sz="1600" dirty="0" err="1">
                <a:solidFill>
                  <a:srgbClr val="FF0000"/>
                </a:solidFill>
              </a:rPr>
              <a:t>object</a:t>
            </a:r>
            <a:r>
              <a:rPr lang="fi-FI" sz="1600" dirty="0">
                <a:solidFill>
                  <a:srgbClr val="FF0000"/>
                </a:solidFill>
              </a:rPr>
              <a:t> in </a:t>
            </a:r>
            <a:r>
              <a:rPr lang="fi-FI" sz="1600" dirty="0" err="1">
                <a:solidFill>
                  <a:srgbClr val="FF0000"/>
                </a:solidFill>
              </a:rPr>
              <a:t>absence</a:t>
            </a:r>
            <a:r>
              <a:rPr lang="fi-FI" sz="1600" dirty="0">
                <a:solidFill>
                  <a:srgbClr val="FF0000"/>
                </a:solidFill>
              </a:rPr>
              <a:t> of </a:t>
            </a:r>
            <a:r>
              <a:rPr lang="fi-FI" sz="1600" dirty="0" err="1">
                <a:solidFill>
                  <a:srgbClr val="FF0000"/>
                </a:solidFill>
              </a:rPr>
              <a:t>detected</a:t>
            </a:r>
            <a:r>
              <a:rPr lang="fi-FI" sz="1600" dirty="0">
                <a:solidFill>
                  <a:srgbClr val="FF0000"/>
                </a:solidFill>
              </a:rPr>
              <a:t> </a:t>
            </a:r>
            <a:r>
              <a:rPr lang="fi-FI" sz="1600" dirty="0" err="1">
                <a:solidFill>
                  <a:srgbClr val="FF0000"/>
                </a:solidFill>
              </a:rPr>
              <a:t>objects</a:t>
            </a:r>
            <a:r>
              <a:rPr lang="fi-FI" sz="1600" dirty="0">
                <a:solidFill>
                  <a:srgbClr val="FF0000"/>
                </a:solidFill>
              </a:rPr>
              <a:t>, </a:t>
            </a:r>
            <a:br>
              <a:rPr lang="fi-FI" sz="1600" dirty="0">
                <a:solidFill>
                  <a:srgbClr val="FF0000"/>
                </a:solidFill>
              </a:rPr>
            </a:br>
            <a:r>
              <a:rPr lang="fi-FI" sz="1600" dirty="0" err="1">
                <a:solidFill>
                  <a:srgbClr val="FF0000"/>
                </a:solidFill>
              </a:rPr>
              <a:t>should</a:t>
            </a:r>
            <a:r>
              <a:rPr lang="fi-FI" sz="1600" dirty="0">
                <a:solidFill>
                  <a:srgbClr val="FF0000"/>
                </a:solidFill>
              </a:rPr>
              <a:t> it </a:t>
            </a:r>
            <a:r>
              <a:rPr lang="fi-FI" sz="1600" dirty="0" err="1">
                <a:solidFill>
                  <a:srgbClr val="FF0000"/>
                </a:solidFill>
              </a:rPr>
              <a:t>have</a:t>
            </a:r>
            <a:r>
              <a:rPr lang="fi-FI" sz="1600" dirty="0">
                <a:solidFill>
                  <a:srgbClr val="FF0000"/>
                </a:solidFill>
              </a:rPr>
              <a:t> a status </a:t>
            </a:r>
            <a:r>
              <a:rPr lang="fi-FI" sz="1600" dirty="0" err="1">
                <a:solidFill>
                  <a:srgbClr val="FF0000"/>
                </a:solidFill>
              </a:rPr>
              <a:t>which</a:t>
            </a:r>
            <a:r>
              <a:rPr lang="fi-FI" sz="1600" dirty="0">
                <a:solidFill>
                  <a:srgbClr val="FF0000"/>
                </a:solidFill>
              </a:rPr>
              <a:t> </a:t>
            </a:r>
            <a:r>
              <a:rPr lang="fi-FI" sz="1600" dirty="0" err="1">
                <a:solidFill>
                  <a:srgbClr val="FF0000"/>
                </a:solidFill>
              </a:rPr>
              <a:t>would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changed</a:t>
            </a:r>
            <a:r>
              <a:rPr lang="fi-FI" sz="1600" dirty="0">
                <a:solidFill>
                  <a:srgbClr val="FF0000"/>
                </a:solidFill>
              </a:rPr>
              <a:t>? </a:t>
            </a:r>
            <a:r>
              <a:rPr lang="fi-FI" sz="1600" dirty="0" err="1">
                <a:solidFill>
                  <a:srgbClr val="FF0000"/>
                </a:solidFill>
              </a:rPr>
              <a:t>The</a:t>
            </a:r>
            <a:r>
              <a:rPr lang="fi-FI" sz="1600" dirty="0">
                <a:solidFill>
                  <a:srgbClr val="FF0000"/>
                </a:solidFill>
              </a:rPr>
              <a:t> status </a:t>
            </a:r>
            <a:r>
              <a:rPr lang="fi-FI" sz="1600" dirty="0" err="1">
                <a:solidFill>
                  <a:srgbClr val="FF0000"/>
                </a:solidFill>
              </a:rPr>
              <a:t>values</a:t>
            </a:r>
            <a:r>
              <a:rPr lang="fi-FI" sz="1600" dirty="0">
                <a:solidFill>
                  <a:srgbClr val="FF0000"/>
                </a:solidFill>
              </a:rPr>
              <a:t> </a:t>
            </a:r>
            <a:r>
              <a:rPr lang="fi-FI" sz="1600" dirty="0" err="1">
                <a:solidFill>
                  <a:srgbClr val="FF0000"/>
                </a:solidFill>
              </a:rPr>
              <a:t>could</a:t>
            </a:r>
            <a:r>
              <a:rPr lang="fi-FI" sz="1600" dirty="0">
                <a:solidFill>
                  <a:srgbClr val="FF0000"/>
                </a:solidFill>
              </a:rPr>
              <a:t> </a:t>
            </a:r>
            <a:r>
              <a:rPr lang="fi-FI" sz="1600" dirty="0" err="1">
                <a:solidFill>
                  <a:srgbClr val="FF0000"/>
                </a:solidFill>
              </a:rPr>
              <a:t>be</a:t>
            </a:r>
            <a:r>
              <a:rPr lang="fi-FI" sz="1600" dirty="0">
                <a:solidFill>
                  <a:srgbClr val="FF0000"/>
                </a:solidFill>
              </a:rPr>
              <a:t> for </a:t>
            </a:r>
            <a:br>
              <a:rPr lang="fi-FI" sz="1600" dirty="0">
                <a:solidFill>
                  <a:srgbClr val="FF0000"/>
                </a:solidFill>
              </a:rPr>
            </a:br>
            <a:r>
              <a:rPr lang="fi-FI" sz="1600" dirty="0" err="1">
                <a:solidFill>
                  <a:srgbClr val="FF0000"/>
                </a:solidFill>
              </a:rPr>
              <a:t>example</a:t>
            </a:r>
            <a:r>
              <a:rPr lang="fi-FI" sz="1600" dirty="0">
                <a:solidFill>
                  <a:srgbClr val="FF0000"/>
                </a:solidFill>
              </a:rPr>
              <a:t> ’</a:t>
            </a:r>
            <a:r>
              <a:rPr lang="fi-FI" sz="1600" dirty="0" err="1">
                <a:solidFill>
                  <a:srgbClr val="FF0000"/>
                </a:solidFill>
              </a:rPr>
              <a:t>detected</a:t>
            </a:r>
            <a:r>
              <a:rPr lang="fi-FI" sz="1600" dirty="0">
                <a:solidFill>
                  <a:srgbClr val="FF0000"/>
                </a:solidFill>
              </a:rPr>
              <a:t>’, ’</a:t>
            </a:r>
            <a:r>
              <a:rPr lang="fi-FI" sz="1600" dirty="0" err="1">
                <a:solidFill>
                  <a:srgbClr val="FF0000"/>
                </a:solidFill>
              </a:rPr>
              <a:t>hidden</a:t>
            </a:r>
            <a:r>
              <a:rPr lang="fi-FI" sz="1600" dirty="0">
                <a:solidFill>
                  <a:srgbClr val="FF0000"/>
                </a:solidFill>
              </a:rPr>
              <a:t>’, ’out of </a:t>
            </a:r>
            <a:r>
              <a:rPr lang="fi-FI" sz="1600" dirty="0" err="1">
                <a:solidFill>
                  <a:srgbClr val="FF0000"/>
                </a:solidFill>
              </a:rPr>
              <a:t>frame</a:t>
            </a:r>
            <a:r>
              <a:rPr lang="fi-FI" sz="1600" dirty="0">
                <a:solidFill>
                  <a:srgbClr val="FF0000"/>
                </a:solidFill>
              </a:rPr>
              <a:t>’. </a:t>
            </a:r>
          </a:p>
        </p:txBody>
      </p:sp>
    </p:spTree>
    <p:extLst>
      <p:ext uri="{BB962C8B-B14F-4D97-AF65-F5344CB8AC3E}">
        <p14:creationId xmlns:p14="http://schemas.microsoft.com/office/powerpoint/2010/main" val="3902098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sp>
        <p:nvSpPr>
          <p:cNvPr id="19" name="Tekstiruutu 18">
            <a:extLst>
              <a:ext uri="{FF2B5EF4-FFF2-40B4-BE49-F238E27FC236}">
                <a16:creationId xmlns:a16="http://schemas.microsoft.com/office/drawing/2014/main" id="{8CB2656C-42FF-4288-AEA9-F34FA9B4DB9E}"/>
              </a:ext>
            </a:extLst>
          </p:cNvPr>
          <p:cNvSpPr txBox="1"/>
          <p:nvPr/>
        </p:nvSpPr>
        <p:spPr>
          <a:xfrm>
            <a:off x="5079411" y="5842916"/>
            <a:ext cx="6255880" cy="584775"/>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a:t>
            </a:r>
            <a:r>
              <a:rPr lang="fi-FI" sz="1600" dirty="0" err="1">
                <a:solidFill>
                  <a:srgbClr val="FF0000"/>
                </a:solidFill>
              </a:rPr>
              <a:t>other</a:t>
            </a:r>
            <a:r>
              <a:rPr lang="fi-FI" sz="1600" dirty="0">
                <a:solidFill>
                  <a:srgbClr val="FF0000"/>
                </a:solidFill>
              </a:rPr>
              <a:t> </a:t>
            </a:r>
            <a:r>
              <a:rPr lang="fi-FI" sz="1600" dirty="0" err="1">
                <a:solidFill>
                  <a:srgbClr val="FF0000"/>
                </a:solidFill>
              </a:rPr>
              <a:t>factors</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included</a:t>
            </a:r>
            <a:r>
              <a:rPr lang="fi-FI" sz="1600" dirty="0">
                <a:solidFill>
                  <a:srgbClr val="FF0000"/>
                </a:solidFill>
              </a:rPr>
              <a:t> and </a:t>
            </a:r>
            <a:r>
              <a:rPr lang="fi-FI" sz="1600" dirty="0" err="1">
                <a:solidFill>
                  <a:srgbClr val="FF0000"/>
                </a:solidFill>
              </a:rPr>
              <a:t>how</a:t>
            </a:r>
            <a:r>
              <a:rPr lang="fi-FI" sz="1600" dirty="0">
                <a:solidFill>
                  <a:srgbClr val="FF0000"/>
                </a:solidFill>
              </a:rPr>
              <a:t> </a:t>
            </a:r>
            <a:r>
              <a:rPr lang="fi-FI" sz="1600" dirty="0" err="1">
                <a:solidFill>
                  <a:srgbClr val="FF0000"/>
                </a:solidFill>
              </a:rPr>
              <a:t>they</a:t>
            </a:r>
            <a:r>
              <a:rPr lang="fi-FI" sz="1600" dirty="0">
                <a:solidFill>
                  <a:srgbClr val="FF0000"/>
                </a:solidFill>
              </a:rPr>
              <a:t> </a:t>
            </a:r>
            <a:r>
              <a:rPr lang="fi-FI" sz="1600" dirty="0" err="1">
                <a:solidFill>
                  <a:srgbClr val="FF0000"/>
                </a:solidFill>
              </a:rPr>
              <a:t>are</a:t>
            </a:r>
            <a:r>
              <a:rPr lang="fi-FI" sz="1600" dirty="0">
                <a:solidFill>
                  <a:srgbClr val="FF0000"/>
                </a:solidFill>
              </a:rPr>
              <a:t> </a:t>
            </a:r>
          </a:p>
          <a:p>
            <a:r>
              <a:rPr lang="fi-FI" sz="1600" dirty="0" err="1">
                <a:solidFill>
                  <a:srgbClr val="FF0000"/>
                </a:solidFill>
              </a:rPr>
              <a:t>compared</a:t>
            </a:r>
            <a:r>
              <a:rPr lang="fi-FI" sz="1600" dirty="0">
                <a:solidFill>
                  <a:srgbClr val="FF0000"/>
                </a:solidFill>
              </a:rPr>
              <a:t> (</a:t>
            </a:r>
            <a:r>
              <a:rPr lang="fi-FI" sz="1600" dirty="0" err="1">
                <a:solidFill>
                  <a:srgbClr val="FF0000"/>
                </a:solidFill>
              </a:rPr>
              <a:t>comparing</a:t>
            </a:r>
            <a:r>
              <a:rPr lang="fi-FI" sz="1600" dirty="0">
                <a:solidFill>
                  <a:srgbClr val="FF0000"/>
                </a:solidFill>
              </a:rPr>
              <a:t> </a:t>
            </a:r>
            <a:r>
              <a:rPr lang="fi-FI" sz="1600" dirty="0" err="1">
                <a:solidFill>
                  <a:srgbClr val="FF0000"/>
                </a:solidFill>
              </a:rPr>
              <a:t>cats</a:t>
            </a:r>
            <a:r>
              <a:rPr lang="fi-FI" sz="1600" dirty="0">
                <a:solidFill>
                  <a:srgbClr val="FF0000"/>
                </a:solidFill>
              </a:rPr>
              <a:t> and </a:t>
            </a:r>
            <a:r>
              <a:rPr lang="fi-FI" sz="1600" dirty="0" err="1">
                <a:solidFill>
                  <a:srgbClr val="FF0000"/>
                </a:solidFill>
              </a:rPr>
              <a:t>dogs</a:t>
            </a:r>
            <a:r>
              <a:rPr lang="fi-FI" sz="1600" dirty="0">
                <a:solidFill>
                  <a:srgbClr val="FF0000"/>
                </a:solidFill>
              </a:rPr>
              <a:t>…)? </a:t>
            </a:r>
            <a:r>
              <a:rPr lang="fi-FI" sz="1600" dirty="0" err="1">
                <a:solidFill>
                  <a:srgbClr val="FF0000"/>
                </a:solidFill>
              </a:rPr>
              <a:t>Gathering</a:t>
            </a:r>
            <a:r>
              <a:rPr lang="fi-FI" sz="1600" dirty="0">
                <a:solidFill>
                  <a:srgbClr val="FF0000"/>
                </a:solidFill>
              </a:rPr>
              <a:t> </a:t>
            </a:r>
            <a:r>
              <a:rPr lang="fi-FI" sz="1600" dirty="0" err="1">
                <a:solidFill>
                  <a:srgbClr val="FF0000"/>
                </a:solidFill>
              </a:rPr>
              <a:t>statistics</a:t>
            </a:r>
            <a:r>
              <a:rPr lang="fi-FI" sz="1600" dirty="0">
                <a:solidFill>
                  <a:srgbClr val="FF0000"/>
                </a:solidFill>
              </a:rPr>
              <a:t> and </a:t>
            </a:r>
            <a:r>
              <a:rPr lang="fi-FI" sz="1600" dirty="0" err="1">
                <a:solidFill>
                  <a:srgbClr val="FF0000"/>
                </a:solidFill>
              </a:rPr>
              <a:t>scaling</a:t>
            </a:r>
            <a:r>
              <a:rPr lang="fi-FI" sz="1600" dirty="0">
                <a:solidFill>
                  <a:srgbClr val="FF0000"/>
                </a:solidFill>
              </a:rPr>
              <a:t>?</a:t>
            </a:r>
          </a:p>
        </p:txBody>
      </p:sp>
      <p:pic>
        <p:nvPicPr>
          <p:cNvPr id="6" name="Kuva 5">
            <a:extLst>
              <a:ext uri="{FF2B5EF4-FFF2-40B4-BE49-F238E27FC236}">
                <a16:creationId xmlns:a16="http://schemas.microsoft.com/office/drawing/2014/main" id="{5E297DBA-3D72-4800-95C2-B0F1D5EF78E2}"/>
              </a:ext>
            </a:extLst>
          </p:cNvPr>
          <p:cNvPicPr>
            <a:picLocks noChangeAspect="1"/>
          </p:cNvPicPr>
          <p:nvPr/>
        </p:nvPicPr>
        <p:blipFill>
          <a:blip r:embed="rId2"/>
          <a:stretch>
            <a:fillRect/>
          </a:stretch>
        </p:blipFill>
        <p:spPr>
          <a:xfrm>
            <a:off x="5217752" y="3176141"/>
            <a:ext cx="4832451" cy="2232169"/>
          </a:xfrm>
          <a:prstGeom prst="rect">
            <a:avLst/>
          </a:prstGeom>
        </p:spPr>
      </p:pic>
    </p:spTree>
    <p:extLst>
      <p:ext uri="{BB962C8B-B14F-4D97-AF65-F5344CB8AC3E}">
        <p14:creationId xmlns:p14="http://schemas.microsoft.com/office/powerpoint/2010/main" val="2897742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detection helps understanding</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42129"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
        <p:nvSpPr>
          <p:cNvPr id="10" name="Tekstiruutu 9">
            <a:extLst>
              <a:ext uri="{FF2B5EF4-FFF2-40B4-BE49-F238E27FC236}">
                <a16:creationId xmlns:a16="http://schemas.microsoft.com/office/drawing/2014/main" id="{BBE204AF-9D75-4A01-8965-B2935D8BD8E5}"/>
              </a:ext>
            </a:extLst>
          </p:cNvPr>
          <p:cNvSpPr txBox="1"/>
          <p:nvPr/>
        </p:nvSpPr>
        <p:spPr>
          <a:xfrm>
            <a:off x="4905954" y="6178131"/>
            <a:ext cx="5240537"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When</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the</a:t>
            </a:r>
            <a:r>
              <a:rPr lang="fi-FI" sz="1600" dirty="0">
                <a:solidFill>
                  <a:srgbClr val="FF0000"/>
                </a:solidFill>
              </a:rPr>
              <a:t> image </a:t>
            </a:r>
            <a:r>
              <a:rPr lang="fi-FI" sz="1600" dirty="0" err="1">
                <a:solidFill>
                  <a:srgbClr val="FF0000"/>
                </a:solidFill>
              </a:rPr>
              <a:t>objects</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removed</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477453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566041" cy="2031325"/>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Image </a:t>
            </a:r>
            <a:r>
              <a:rPr lang="fi-FI" dirty="0" err="1"/>
              <a:t>object</a:t>
            </a:r>
            <a:r>
              <a:rPr lang="fi-FI" dirty="0"/>
              <a:t> </a:t>
            </a:r>
            <a:r>
              <a:rPr lang="fi-FI" dirty="0" err="1"/>
              <a:t>location</a:t>
            </a:r>
            <a:r>
              <a:rPr lang="fi-FI" dirty="0"/>
              <a:t> </a:t>
            </a:r>
            <a:r>
              <a:rPr lang="fi-FI" dirty="0" err="1"/>
              <a:t>prediction</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Beyond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891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290A27B8-622C-4E4B-B620-23F70FE4D23E}"/>
              </a:ext>
            </a:extLst>
          </p:cNvPr>
          <p:cNvPicPr>
            <a:picLocks noChangeAspect="1"/>
          </p:cNvPicPr>
          <p:nvPr/>
        </p:nvPicPr>
        <p:blipFill>
          <a:blip r:embed="rId2"/>
          <a:stretch>
            <a:fillRect/>
          </a:stretch>
        </p:blipFill>
        <p:spPr>
          <a:xfrm>
            <a:off x="5397627" y="1049572"/>
            <a:ext cx="3019173" cy="4369241"/>
          </a:xfrm>
          <a:prstGeom prst="rect">
            <a:avLst/>
          </a:prstGeom>
        </p:spPr>
      </p:pic>
      <p:sp>
        <p:nvSpPr>
          <p:cNvPr id="6" name="Tekstiruutu 5">
            <a:extLst>
              <a:ext uri="{FF2B5EF4-FFF2-40B4-BE49-F238E27FC236}">
                <a16:creationId xmlns:a16="http://schemas.microsoft.com/office/drawing/2014/main" id="{E947521A-7FAC-4DD3-8D48-89EB75618E78}"/>
              </a:ext>
            </a:extLst>
          </p:cNvPr>
          <p:cNvSpPr txBox="1"/>
          <p:nvPr/>
        </p:nvSpPr>
        <p:spPr>
          <a:xfrm>
            <a:off x="5318113" y="5669928"/>
            <a:ext cx="2646174"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slow</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0.0073)</a:t>
            </a:r>
            <a:endParaRPr lang="en-GB" sz="1200" dirty="0"/>
          </a:p>
        </p:txBody>
      </p:sp>
      <p:pic>
        <p:nvPicPr>
          <p:cNvPr id="7" name="Kuva 6">
            <a:extLst>
              <a:ext uri="{FF2B5EF4-FFF2-40B4-BE49-F238E27FC236}">
                <a16:creationId xmlns:a16="http://schemas.microsoft.com/office/drawing/2014/main" id="{7349D5D1-DF97-45F2-8E1C-571D7B6973B8}"/>
              </a:ext>
            </a:extLst>
          </p:cNvPr>
          <p:cNvPicPr>
            <a:picLocks noChangeAspect="1"/>
          </p:cNvPicPr>
          <p:nvPr/>
        </p:nvPicPr>
        <p:blipFill>
          <a:blip r:embed="rId3"/>
          <a:stretch>
            <a:fillRect/>
          </a:stretch>
        </p:blipFill>
        <p:spPr>
          <a:xfrm>
            <a:off x="8713355" y="1049572"/>
            <a:ext cx="2592185" cy="4369241"/>
          </a:xfrm>
          <a:prstGeom prst="rect">
            <a:avLst/>
          </a:prstGeom>
        </p:spPr>
      </p:pic>
      <p:sp>
        <p:nvSpPr>
          <p:cNvPr id="25" name="Tekstiruutu 24">
            <a:extLst>
              <a:ext uri="{FF2B5EF4-FFF2-40B4-BE49-F238E27FC236}">
                <a16:creationId xmlns:a16="http://schemas.microsoft.com/office/drawing/2014/main" id="{91793CC1-5602-4AD7-BBBD-E8AA711351D7}"/>
              </a:ext>
            </a:extLst>
          </p:cNvPr>
          <p:cNvSpPr txBox="1"/>
          <p:nvPr/>
        </p:nvSpPr>
        <p:spPr>
          <a:xfrm>
            <a:off x="8713355" y="5669927"/>
            <a:ext cx="2585901"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fast</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0.0228)</a:t>
            </a:r>
            <a:endParaRPr lang="en-GB" sz="1200" dirty="0"/>
          </a:p>
        </p:txBody>
      </p:sp>
    </p:spTree>
    <p:extLst>
      <p:ext uri="{BB962C8B-B14F-4D97-AF65-F5344CB8AC3E}">
        <p14:creationId xmlns:p14="http://schemas.microsoft.com/office/powerpoint/2010/main" val="120311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81E5BAF3-B53D-4AD9-B245-52C36BD4C2CD}"/>
              </a:ext>
            </a:extLst>
          </p:cNvPr>
          <p:cNvSpPr txBox="1"/>
          <p:nvPr/>
        </p:nvSpPr>
        <p:spPr>
          <a:xfrm>
            <a:off x="5320837" y="3239096"/>
            <a:ext cx="4044377" cy="1477328"/>
          </a:xfrm>
          <a:prstGeom prst="rect">
            <a:avLst/>
          </a:prstGeom>
          <a:noFill/>
        </p:spPr>
        <p:txBody>
          <a:bodyPr wrap="none" rtlCol="0">
            <a:spAutoFit/>
          </a:bodyPr>
          <a:lstStyle/>
          <a:p>
            <a:r>
              <a:rPr lang="fi-FI" dirty="0"/>
              <a:t>To </a:t>
            </a:r>
            <a:r>
              <a:rPr lang="fi-FI" dirty="0" err="1"/>
              <a:t>be</a:t>
            </a:r>
            <a:r>
              <a:rPr lang="fi-FI" dirty="0"/>
              <a:t> </a:t>
            </a:r>
            <a:r>
              <a:rPr lang="fi-FI" dirty="0" err="1"/>
              <a:t>tried</a:t>
            </a:r>
            <a:r>
              <a:rPr lang="fi-FI" dirty="0"/>
              <a:t>:</a:t>
            </a:r>
          </a:p>
          <a:p>
            <a:pPr marL="285750" indent="-285750">
              <a:buFont typeface="Arial" panose="020B0604020202020204" pitchFamily="34" charset="0"/>
              <a:buChar char="•"/>
            </a:pPr>
            <a:r>
              <a:rPr lang="fi-FI" dirty="0" err="1"/>
              <a:t>linear</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r>
              <a:rPr lang="fi-FI" dirty="0" err="1"/>
              <a:t>Polynomial</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endParaRPr lang="fi-FI" dirty="0"/>
          </a:p>
          <a:p>
            <a:r>
              <a:rPr lang="fi-FI" dirty="0" err="1"/>
              <a:t>Goal</a:t>
            </a:r>
            <a:r>
              <a:rPr lang="fi-FI" dirty="0"/>
              <a:t> to </a:t>
            </a:r>
            <a:r>
              <a:rPr lang="fi-FI" dirty="0" err="1"/>
              <a:t>reduce</a:t>
            </a:r>
            <a:r>
              <a:rPr lang="fi-FI" dirty="0"/>
              <a:t> </a:t>
            </a:r>
            <a:r>
              <a:rPr lang="fi-FI" dirty="0" err="1"/>
              <a:t>mean</a:t>
            </a:r>
            <a:r>
              <a:rPr lang="fi-FI" dirty="0"/>
              <a:t> </a:t>
            </a:r>
            <a:r>
              <a:rPr lang="fi-FI" dirty="0" err="1"/>
              <a:t>prediction</a:t>
            </a:r>
            <a:r>
              <a:rPr lang="fi-FI" dirty="0"/>
              <a:t> </a:t>
            </a:r>
            <a:r>
              <a:rPr lang="fi-FI" dirty="0" err="1"/>
              <a:t>error</a:t>
            </a:r>
            <a:r>
              <a:rPr lang="fi-FI" dirty="0"/>
              <a:t>.</a:t>
            </a:r>
            <a:endParaRPr lang="en-GB" dirty="0"/>
          </a:p>
        </p:txBody>
      </p:sp>
      <p:pic>
        <p:nvPicPr>
          <p:cNvPr id="8" name="Kuva 7">
            <a:extLst>
              <a:ext uri="{FF2B5EF4-FFF2-40B4-BE49-F238E27FC236}">
                <a16:creationId xmlns:a16="http://schemas.microsoft.com/office/drawing/2014/main" id="{E421CC80-1E7E-4F0F-8711-3747825B6A28}"/>
              </a:ext>
            </a:extLst>
          </p:cNvPr>
          <p:cNvPicPr>
            <a:picLocks noChangeAspect="1"/>
          </p:cNvPicPr>
          <p:nvPr/>
        </p:nvPicPr>
        <p:blipFill>
          <a:blip r:embed="rId2"/>
          <a:stretch>
            <a:fillRect/>
          </a:stretch>
        </p:blipFill>
        <p:spPr>
          <a:xfrm>
            <a:off x="5320837" y="914400"/>
            <a:ext cx="2276475" cy="1781175"/>
          </a:xfrm>
          <a:prstGeom prst="rect">
            <a:avLst/>
          </a:prstGeom>
        </p:spPr>
      </p:pic>
      <p:sp>
        <p:nvSpPr>
          <p:cNvPr id="12" name="Tekstiruutu 11">
            <a:extLst>
              <a:ext uri="{FF2B5EF4-FFF2-40B4-BE49-F238E27FC236}">
                <a16:creationId xmlns:a16="http://schemas.microsoft.com/office/drawing/2014/main" id="{8EF74AA4-E468-4E7E-BE64-3AA44D3032F8}"/>
              </a:ext>
            </a:extLst>
          </p:cNvPr>
          <p:cNvSpPr txBox="1"/>
          <p:nvPr/>
        </p:nvSpPr>
        <p:spPr>
          <a:xfrm>
            <a:off x="5054627" y="6080071"/>
            <a:ext cx="4635564"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More </a:t>
            </a:r>
            <a:r>
              <a:rPr lang="fi-FI" sz="1600" dirty="0" err="1">
                <a:solidFill>
                  <a:srgbClr val="FF0000"/>
                </a:solidFill>
              </a:rPr>
              <a:t>complex</a:t>
            </a:r>
            <a:r>
              <a:rPr lang="fi-FI" sz="1600" dirty="0">
                <a:solidFill>
                  <a:srgbClr val="FF0000"/>
                </a:solidFill>
              </a:rPr>
              <a:t> </a:t>
            </a:r>
            <a:r>
              <a:rPr lang="fi-FI" sz="1600" dirty="0" err="1">
                <a:solidFill>
                  <a:srgbClr val="FF0000"/>
                </a:solidFill>
              </a:rPr>
              <a:t>method</a:t>
            </a:r>
            <a:r>
              <a:rPr lang="fi-FI" sz="1600" dirty="0">
                <a:solidFill>
                  <a:srgbClr val="FF0000"/>
                </a:solidFill>
              </a:rPr>
              <a:t>, </a:t>
            </a:r>
            <a:r>
              <a:rPr lang="fi-FI" sz="1600" dirty="0" err="1">
                <a:solidFill>
                  <a:srgbClr val="FF0000"/>
                </a:solidFill>
              </a:rPr>
              <a:t>filtering</a:t>
            </a:r>
            <a:r>
              <a:rPr lang="fi-FI" sz="1600" dirty="0">
                <a:solidFill>
                  <a:srgbClr val="FF0000"/>
                </a:solidFill>
              </a:rPr>
              <a:t>, net?</a:t>
            </a:r>
            <a:endParaRPr lang="en-GB" sz="1600" dirty="0">
              <a:solidFill>
                <a:srgbClr val="FF0000"/>
              </a:solidFill>
            </a:endParaRPr>
          </a:p>
        </p:txBody>
      </p:sp>
    </p:spTree>
    <p:extLst>
      <p:ext uri="{BB962C8B-B14F-4D97-AF65-F5344CB8AC3E}">
        <p14:creationId xmlns:p14="http://schemas.microsoft.com/office/powerpoint/2010/main" val="2992191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459822" y="3159696"/>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940654" y="321177"/>
            <a:ext cx="4332306" cy="1754326"/>
          </a:xfrm>
          <a:prstGeom prst="rect">
            <a:avLst/>
          </a:prstGeom>
          <a:noFill/>
        </p:spPr>
        <p:txBody>
          <a:bodyPr wrap="square" rtlCol="0">
            <a:spAutoFit/>
          </a:bodyPr>
          <a:lstStyle/>
          <a:p>
            <a:pPr marL="800100" lvl="1" indent="-342900">
              <a:buFont typeface="Arial" panose="020B0604020202020204" pitchFamily="34" charset="0"/>
              <a:buChar char="•"/>
            </a:pPr>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Actions</a:t>
            </a: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4672433" cy="646331"/>
          </a:xfrm>
          <a:prstGeom prst="rect">
            <a:avLst/>
          </a:prstGeom>
          <a:noFill/>
        </p:spPr>
        <p:txBody>
          <a:bodyPr wrap="none" rtlCol="0">
            <a:spAutoFit/>
          </a:bodyPr>
          <a:lstStyle/>
          <a:p>
            <a:pPr marL="285750" indent="-285750">
              <a:buFont typeface="Arial" panose="020B0604020202020204" pitchFamily="34" charset="0"/>
              <a:buChar char="•"/>
            </a:pPr>
            <a:r>
              <a:rPr lang="fi-FI" dirty="0" err="1"/>
              <a:t>The</a:t>
            </a:r>
            <a:r>
              <a:rPr lang="fi-FI" dirty="0"/>
              <a:t> </a:t>
            </a:r>
            <a:r>
              <a:rPr lang="fi-FI" dirty="0" err="1"/>
              <a:t>role</a:t>
            </a:r>
            <a:r>
              <a:rPr lang="fi-FI" dirty="0"/>
              <a:t> of </a:t>
            </a:r>
            <a:r>
              <a:rPr lang="fi-FI" dirty="0" err="1"/>
              <a:t>actions</a:t>
            </a:r>
            <a:r>
              <a:rPr lang="fi-FI" dirty="0"/>
              <a:t>, </a:t>
            </a:r>
            <a:r>
              <a:rPr lang="fi-FI" dirty="0" err="1"/>
              <a:t>should</a:t>
            </a:r>
            <a:r>
              <a:rPr lang="fi-FI" dirty="0"/>
              <a:t> it </a:t>
            </a:r>
            <a:r>
              <a:rPr lang="fi-FI" dirty="0" err="1"/>
              <a:t>be</a:t>
            </a:r>
            <a:r>
              <a:rPr lang="fi-FI" dirty="0"/>
              <a:t> </a:t>
            </a:r>
            <a:r>
              <a:rPr lang="fi-FI" dirty="0" err="1"/>
              <a:t>considered</a:t>
            </a:r>
            <a:r>
              <a:rPr lang="fi-FI" dirty="0"/>
              <a:t>? </a:t>
            </a:r>
          </a:p>
          <a:p>
            <a:pPr marL="285750" indent="-285750">
              <a:buFont typeface="Arial" panose="020B0604020202020204" pitchFamily="34" charset="0"/>
              <a:buChar char="•"/>
            </a:pPr>
            <a:r>
              <a:rPr lang="fi-FI" dirty="0" err="1"/>
              <a:t>Navigation</a:t>
            </a:r>
            <a:r>
              <a:rPr lang="fi-FI" dirty="0"/>
              <a:t> </a:t>
            </a:r>
            <a:r>
              <a:rPr lang="fi-FI" dirty="0" err="1"/>
              <a:t>assistance</a:t>
            </a:r>
            <a:r>
              <a:rPr lang="fi-FI" dirty="0"/>
              <a:t>?</a:t>
            </a:r>
            <a:endParaRPr lang="en-GB" dirty="0"/>
          </a:p>
        </p:txBody>
      </p:sp>
    </p:spTree>
    <p:extLst>
      <p:ext uri="{BB962C8B-B14F-4D97-AF65-F5344CB8AC3E}">
        <p14:creationId xmlns:p14="http://schemas.microsoft.com/office/powerpoint/2010/main" val="2980159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 Fine Tuning</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3" name="Tekstiruutu 2">
            <a:extLst>
              <a:ext uri="{FF2B5EF4-FFF2-40B4-BE49-F238E27FC236}">
                <a16:creationId xmlns:a16="http://schemas.microsoft.com/office/drawing/2014/main" id="{D319F0B7-EBBF-4EA5-8D12-C2938C279720}"/>
              </a:ext>
            </a:extLst>
          </p:cNvPr>
          <p:cNvSpPr txBox="1"/>
          <p:nvPr/>
        </p:nvSpPr>
        <p:spPr>
          <a:xfrm>
            <a:off x="5052845" y="2188795"/>
            <a:ext cx="4034971" cy="646331"/>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 in </a:t>
            </a:r>
            <a:r>
              <a:rPr lang="fi-FI" dirty="0" err="1"/>
              <a:t>practice</a:t>
            </a:r>
            <a:r>
              <a:rPr lang="fi-FI" dirty="0"/>
              <a:t>? </a:t>
            </a:r>
          </a:p>
          <a:p>
            <a:r>
              <a:rPr lang="fi-FI" dirty="0" err="1"/>
              <a:t>What</a:t>
            </a:r>
            <a:r>
              <a:rPr lang="fi-FI" dirty="0"/>
              <a:t> is </a:t>
            </a:r>
            <a:r>
              <a:rPr lang="fi-FI" dirty="0" err="1"/>
              <a:t>the</a:t>
            </a:r>
            <a:r>
              <a:rPr lang="fi-FI" dirty="0"/>
              <a:t> output of </a:t>
            </a:r>
            <a:r>
              <a:rPr lang="fi-FI" dirty="0" err="1"/>
              <a:t>the</a:t>
            </a:r>
            <a:r>
              <a:rPr lang="fi-FI" dirty="0"/>
              <a:t> </a:t>
            </a:r>
            <a:r>
              <a:rPr lang="fi-FI" dirty="0" err="1"/>
              <a:t>system</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052845" y="298826"/>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652389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1329</TotalTime>
  <Words>2090</Words>
  <Application>Microsoft Office PowerPoint</Application>
  <PresentationFormat>Laajakuva</PresentationFormat>
  <Paragraphs>378</Paragraphs>
  <Slides>84</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84</vt:i4>
      </vt:variant>
    </vt:vector>
  </HeadingPairs>
  <TitlesOfParts>
    <vt:vector size="88"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294</cp:revision>
  <dcterms:created xsi:type="dcterms:W3CDTF">2017-12-07T08:30:07Z</dcterms:created>
  <dcterms:modified xsi:type="dcterms:W3CDTF">2018-01-02T09:12:46Z</dcterms:modified>
</cp:coreProperties>
</file>